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7E33BB-4B55-405B-A8A5-A44BBCD52440}" v="346" dt="2021-10-18T07:14:12.8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406F29-A89C-4FF5-B0C2-492E89F4E9BC}" type="datetimeFigureOut">
              <a:rPr lang="en-US"/>
              <a:t>10/17/2021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508054-F875-4C2C-BAC3-B4E4D1AAEAC0}" type="slidenum">
              <a:rPr lang="en-US"/>
              <a:t>‹#›</a:t>
            </a:fld>
            <a:endParaRPr lang="en-US"/>
          </a:p>
        </p:txBody>
      </p:sp>
    </p:spTree>
    <p:extLst>
      <p:ext uri="{BB962C8B-B14F-4D97-AF65-F5344CB8AC3E}">
        <p14:creationId xmlns:p14="http://schemas.microsoft.com/office/powerpoint/2010/main" val="2410053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ft.com/content/f939db9a-40af-4bd1-b67d-10492535f8e0"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Manson, K. (2021, October 10). </a:t>
            </a:r>
            <a:r>
              <a:rPr lang="en-US" i="1"/>
              <a:t>US has already lost AI fight to China, says ex-pentagon software chief</a:t>
            </a:r>
            <a:r>
              <a:rPr lang="en-US"/>
              <a:t>. Subscribe to read | Financial Times. Retrieved October 18, 2021, from </a:t>
            </a:r>
            <a:r>
              <a:rPr lang="en-US">
                <a:hlinkClick r:id="rId3"/>
              </a:rPr>
              <a:t>https://www.ft.com/content/f939db9a-40af-4bd1-b67d-10492535f8e0</a:t>
            </a:r>
            <a:r>
              <a:rPr lang="en-US"/>
              <a:t>. </a:t>
            </a:r>
          </a:p>
          <a:p>
            <a:endParaRPr lang="en-US" dirty="0">
              <a:cs typeface="Calibri"/>
            </a:endParaRPr>
          </a:p>
        </p:txBody>
      </p:sp>
      <p:sp>
        <p:nvSpPr>
          <p:cNvPr id="4" name="Slide Number Placeholder 3"/>
          <p:cNvSpPr>
            <a:spLocks noGrp="1"/>
          </p:cNvSpPr>
          <p:nvPr>
            <p:ph type="sldNum" sz="quarter" idx="5"/>
          </p:nvPr>
        </p:nvSpPr>
        <p:spPr/>
        <p:txBody>
          <a:bodyPr/>
          <a:lstStyle/>
          <a:p>
            <a:fld id="{CA508054-F875-4C2C-BAC3-B4E4D1AAEAC0}" type="slidenum">
              <a:rPr lang="en-US"/>
              <a:t>‹#›</a:t>
            </a:fld>
            <a:endParaRPr lang="en-US"/>
          </a:p>
        </p:txBody>
      </p:sp>
    </p:spTree>
    <p:extLst>
      <p:ext uri="{BB962C8B-B14F-4D97-AF65-F5344CB8AC3E}">
        <p14:creationId xmlns:p14="http://schemas.microsoft.com/office/powerpoint/2010/main" val="358392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Nicolas Chaillan, a highly respected individual in the Pentagon resigned because he thinks the US will lose against China in AI and will be unable to respond to cybersecurity attacks effectively. China is on track to overtake the AI war in a decade and will lead soon enough. They're training AI's in military games and scenarios to fight in wars. Google, the lead in AI with the DOD relies on Taiwan for producing technologies and China has "been at war" with Taiwan and is looking to overtake Taiwan. If they successfully overtake Taiwan, China will succeed in whatever they want to do and it'll be much harder to defend ourselves. China has no regards for ethics and companies must obey the government, unlike the US. Google was reluctant to work on AI for the Department of Defense because they wanted to focus AI on making Drones more accurate. The US also spends three times as much money on defence than China but this money is useless because it's being distributed wrongly across the multiple departments. The officials in charge of cyber initiatives also lack experience</a:t>
            </a:r>
          </a:p>
        </p:txBody>
      </p:sp>
      <p:sp>
        <p:nvSpPr>
          <p:cNvPr id="4" name="Slide Number Placeholder 3"/>
          <p:cNvSpPr>
            <a:spLocks noGrp="1"/>
          </p:cNvSpPr>
          <p:nvPr>
            <p:ph type="sldNum" sz="quarter" idx="5"/>
          </p:nvPr>
        </p:nvSpPr>
        <p:spPr/>
        <p:txBody>
          <a:bodyPr/>
          <a:lstStyle/>
          <a:p>
            <a:fld id="{CA508054-F875-4C2C-BAC3-B4E4D1AAEAC0}" type="slidenum">
              <a:rPr lang="en-US"/>
              <a:t>‹#›</a:t>
            </a:fld>
            <a:endParaRPr lang="en-US"/>
          </a:p>
        </p:txBody>
      </p:sp>
    </p:spTree>
    <p:extLst>
      <p:ext uri="{BB962C8B-B14F-4D97-AF65-F5344CB8AC3E}">
        <p14:creationId xmlns:p14="http://schemas.microsoft.com/office/powerpoint/2010/main" val="2764768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One lesson learned is that when you're ahead of everyone else, try to keep it that way. This is one way to mitigate risks (such as China overtaking the US in AI). We were ahead of the game for two generations but didn't make any major advancements because of the lead and now competition is catching up and is expected to surpass us. Operational IT in the Pentagon is lacking funds, credibility, and resources. Chaillan said that the Pentagon distributes the funds to the wrong departments and they're using that money on things that aren't as important such as fighter jets. The employees at the Pentagon are also inexperienced and will contribute virtually nothing to the AI/Cybersecurity advancements. AI is being used as weapons and this can lead to cybersecurity attacks. For example, if China wanted to hack the US AI military weapons, that leads to many more risks (physical and virtual). This attack would also take a long time to recover so acting now on protecting those databased and information is crucial. These attacks can also basically only be detected after they or when they're happening. Not much can be done to fight these attacks before (besides good encryption). China's advancements also mean that there could be cyber-attacks much sooner than we expected and we have to protect ourselves ASAP (through encryption and backups).</a:t>
            </a:r>
          </a:p>
        </p:txBody>
      </p:sp>
      <p:sp>
        <p:nvSpPr>
          <p:cNvPr id="4" name="Slide Number Placeholder 3"/>
          <p:cNvSpPr>
            <a:spLocks noGrp="1"/>
          </p:cNvSpPr>
          <p:nvPr>
            <p:ph type="sldNum" sz="quarter" idx="5"/>
          </p:nvPr>
        </p:nvSpPr>
        <p:spPr/>
        <p:txBody>
          <a:bodyPr/>
          <a:lstStyle/>
          <a:p>
            <a:fld id="{CA508054-F875-4C2C-BAC3-B4E4D1AAEAC0}" type="slidenum">
              <a:rPr lang="en-US"/>
              <a:t>‹#›</a:t>
            </a:fld>
            <a:endParaRPr lang="en-US"/>
          </a:p>
        </p:txBody>
      </p:sp>
    </p:spTree>
    <p:extLst>
      <p:ext uri="{BB962C8B-B14F-4D97-AF65-F5344CB8AC3E}">
        <p14:creationId xmlns:p14="http://schemas.microsoft.com/office/powerpoint/2010/main" val="91005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ft.com/content/f939db9a-40af-4bd1-b67d-10492535f8e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flag, accessory&#10;&#10;Description automatically generated">
            <a:extLst>
              <a:ext uri="{FF2B5EF4-FFF2-40B4-BE49-F238E27FC236}">
                <a16:creationId xmlns:a16="http://schemas.microsoft.com/office/drawing/2014/main" id="{C6514224-BCBD-45E6-A4E2-F76A6903A510}"/>
              </a:ext>
            </a:extLst>
          </p:cNvPr>
          <p:cNvPicPr>
            <a:picLocks noChangeAspect="1"/>
          </p:cNvPicPr>
          <p:nvPr/>
        </p:nvPicPr>
        <p:blipFill rotWithShape="1">
          <a:blip r:embed="rId3">
            <a:alphaModFix amt="50000"/>
          </a:blip>
          <a:srcRect/>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a:solidFill>
                  <a:srgbClr val="FFFFFF"/>
                </a:solidFill>
              </a:rPr>
              <a:t>US has already lost AI fight to China, says ex-Pentagon software chief</a:t>
            </a:r>
          </a:p>
        </p:txBody>
      </p:sp>
      <p:sp>
        <p:nvSpPr>
          <p:cNvPr id="3" name="Subtitle 2"/>
          <p:cNvSpPr>
            <a:spLocks noGrp="1"/>
          </p:cNvSpPr>
          <p:nvPr>
            <p:ph type="subTitle" idx="1"/>
          </p:nvPr>
        </p:nvSpPr>
        <p:spPr>
          <a:xfrm>
            <a:off x="1524000" y="4159404"/>
            <a:ext cx="9144000" cy="1098395"/>
          </a:xfrm>
        </p:spPr>
        <p:txBody>
          <a:bodyPr vert="horz" lIns="91440" tIns="45720" rIns="91440" bIns="45720" rtlCol="0">
            <a:normAutofit/>
          </a:bodyPr>
          <a:lstStyle/>
          <a:p>
            <a:r>
              <a:rPr lang="en-US" sz="2000">
                <a:solidFill>
                  <a:srgbClr val="FFFFFF"/>
                </a:solidFill>
                <a:ea typeface="+mn-lt"/>
                <a:cs typeface="+mn-lt"/>
              </a:rPr>
              <a:t>Manson, K. (2021, October 10). </a:t>
            </a:r>
            <a:r>
              <a:rPr lang="en-US" sz="2000" i="1">
                <a:solidFill>
                  <a:srgbClr val="FFFFFF"/>
                </a:solidFill>
                <a:ea typeface="+mn-lt"/>
                <a:cs typeface="+mn-lt"/>
              </a:rPr>
              <a:t>US has already lost AI fight to China, says ex-pentagon software chief</a:t>
            </a:r>
            <a:r>
              <a:rPr lang="en-US" sz="2000">
                <a:solidFill>
                  <a:srgbClr val="FFFFFF"/>
                </a:solidFill>
                <a:ea typeface="+mn-lt"/>
                <a:cs typeface="+mn-lt"/>
              </a:rPr>
              <a:t>. Subscribe to read | Financial Times. Retrieved October 18, 2021, from </a:t>
            </a:r>
            <a:r>
              <a:rPr lang="en-US" sz="2000">
                <a:solidFill>
                  <a:srgbClr val="FFFFFF"/>
                </a:solidFill>
                <a:ea typeface="+mn-lt"/>
                <a:cs typeface="+mn-lt"/>
                <a:hlinkClick r:id="rId4"/>
              </a:rPr>
              <a:t>https://www.ft.com/content/f939db9a-40af-4bd1-b67d-10492535f8e0</a:t>
            </a:r>
            <a:r>
              <a:rPr lang="en-US" sz="2000">
                <a:solidFill>
                  <a:srgbClr val="FFFFFF"/>
                </a:solidFill>
                <a:ea typeface="+mn-lt"/>
                <a:cs typeface="+mn-lt"/>
              </a:rPr>
              <a:t>. </a:t>
            </a:r>
            <a:endParaRPr lang="en-US" sz="2000">
              <a:solidFill>
                <a:srgbClr val="FFFFFF"/>
              </a:solidFill>
            </a:endParaRPr>
          </a:p>
        </p:txBody>
      </p:sp>
      <p:sp>
        <p:nvSpPr>
          <p:cNvPr id="5" name="TextBox 4">
            <a:extLst>
              <a:ext uri="{FF2B5EF4-FFF2-40B4-BE49-F238E27FC236}">
                <a16:creationId xmlns:a16="http://schemas.microsoft.com/office/drawing/2014/main" id="{D6597939-2299-4A4D-8B1B-171C9CAC676A}"/>
              </a:ext>
            </a:extLst>
          </p:cNvPr>
          <p:cNvSpPr txBox="1"/>
          <p:nvPr/>
        </p:nvSpPr>
        <p:spPr>
          <a:xfrm>
            <a:off x="10706769" y="6489032"/>
            <a:ext cx="14865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William Chen </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8">
            <a:extLst>
              <a:ext uri="{FF2B5EF4-FFF2-40B4-BE49-F238E27FC236}">
                <a16:creationId xmlns:a16="http://schemas.microsoft.com/office/drawing/2014/main" id="{B677E2EC-00D6-42BF-8A43-22D9F75C1EAC}"/>
              </a:ext>
            </a:extLst>
          </p:cNvPr>
          <p:cNvPicPr>
            <a:picLocks noChangeAspect="1"/>
          </p:cNvPicPr>
          <p:nvPr/>
        </p:nvPicPr>
        <p:blipFill rotWithShape="1">
          <a:blip r:embed="rId3">
            <a:alphaModFix amt="35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7217FAE9-E908-411B-9106-54D558EF3C00}"/>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a:rPr>
              <a:t>Summary of article</a:t>
            </a:r>
            <a:endParaRPr lang="en-US" sz="4000">
              <a:solidFill>
                <a:srgbClr val="FFFFFF"/>
              </a:solidFill>
            </a:endParaRPr>
          </a:p>
        </p:txBody>
      </p:sp>
      <p:cxnSp>
        <p:nvCxnSpPr>
          <p:cNvPr id="27" name="Straight Connector 26">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C78EF8-9DA1-400E-A961-D2963BF32F81}"/>
              </a:ext>
            </a:extLst>
          </p:cNvPr>
          <p:cNvSpPr>
            <a:spLocks noGrp="1"/>
          </p:cNvSpPr>
          <p:nvPr>
            <p:ph idx="1"/>
          </p:nvPr>
        </p:nvSpPr>
        <p:spPr>
          <a:xfrm>
            <a:off x="5155379" y="1065862"/>
            <a:ext cx="5744685" cy="4726276"/>
          </a:xfrm>
        </p:spPr>
        <p:txBody>
          <a:bodyPr vert="horz" lIns="91440" tIns="45720" rIns="91440" bIns="45720" rtlCol="0" anchor="ctr">
            <a:normAutofit/>
          </a:bodyPr>
          <a:lstStyle/>
          <a:p>
            <a:r>
              <a:rPr lang="en-US" sz="1700">
                <a:solidFill>
                  <a:srgbClr val="FFFFFF"/>
                </a:solidFill>
                <a:cs typeface="Calibri"/>
              </a:rPr>
              <a:t>Nicolas Chaillan, the Pentagon's first chief software officer resigned</a:t>
            </a:r>
          </a:p>
          <a:p>
            <a:r>
              <a:rPr lang="en-US" sz="1700">
                <a:solidFill>
                  <a:srgbClr val="FFFFFF"/>
                </a:solidFill>
                <a:cs typeface="Calibri"/>
              </a:rPr>
              <a:t>The US fails to respond to Chinese cyber and other threats</a:t>
            </a:r>
          </a:p>
          <a:p>
            <a:pPr lvl="1"/>
            <a:r>
              <a:rPr lang="en-US" sz="1700">
                <a:solidFill>
                  <a:srgbClr val="FFFFFF"/>
                </a:solidFill>
                <a:cs typeface="Calibri"/>
              </a:rPr>
              <a:t>"We have no competing fighting chance against China in 15 to 20 years...it is already over in my opinion" - Chaillan</a:t>
            </a:r>
          </a:p>
          <a:p>
            <a:r>
              <a:rPr lang="en-US" sz="1700">
                <a:solidFill>
                  <a:srgbClr val="FFFFFF"/>
                </a:solidFill>
                <a:cs typeface="Calibri"/>
              </a:rPr>
              <a:t>Beijing is heading for global dominance – advances in AI, machine learning, and cyber capabilities</a:t>
            </a:r>
          </a:p>
          <a:p>
            <a:r>
              <a:rPr lang="en-US" sz="1700">
                <a:solidFill>
                  <a:srgbClr val="FFFFFF"/>
                </a:solidFill>
                <a:cs typeface="Calibri"/>
              </a:rPr>
              <a:t>Chaillan claims that US cyber defenses in some government departments were at "kindergarten level"</a:t>
            </a:r>
          </a:p>
          <a:p>
            <a:r>
              <a:rPr lang="en-US" sz="1700">
                <a:solidFill>
                  <a:srgbClr val="FFFFFF"/>
                </a:solidFill>
                <a:cs typeface="Calibri"/>
              </a:rPr>
              <a:t>Ethical debate: China invests in AI without regards to ethic vs Google reluctant to work with DOD over AI ethics</a:t>
            </a:r>
          </a:p>
          <a:p>
            <a:r>
              <a:rPr lang="en-US" sz="1700">
                <a:solidFill>
                  <a:srgbClr val="FFFFFF"/>
                </a:solidFill>
                <a:cs typeface="Calibri"/>
              </a:rPr>
              <a:t>US spends three times as much money on defence on China </a:t>
            </a:r>
          </a:p>
          <a:p>
            <a:r>
              <a:rPr lang="en-US" sz="1700">
                <a:solidFill>
                  <a:srgbClr val="FFFFFF"/>
                </a:solidFill>
                <a:cs typeface="Calibri"/>
              </a:rPr>
              <a:t>Military officials in charge of cyber intiatives lacked experience</a:t>
            </a:r>
          </a:p>
          <a:p>
            <a:endParaRPr lang="en-US" sz="1700">
              <a:solidFill>
                <a:srgbClr val="FFFFFF"/>
              </a:solidFill>
              <a:cs typeface="Calibri"/>
            </a:endParaRPr>
          </a:p>
        </p:txBody>
      </p:sp>
    </p:spTree>
    <p:extLst>
      <p:ext uri="{BB962C8B-B14F-4D97-AF65-F5344CB8AC3E}">
        <p14:creationId xmlns:p14="http://schemas.microsoft.com/office/powerpoint/2010/main" val="3237110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10">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4" descr="A picture containing text, silhouette&#10;&#10;Description automatically generated">
            <a:extLst>
              <a:ext uri="{FF2B5EF4-FFF2-40B4-BE49-F238E27FC236}">
                <a16:creationId xmlns:a16="http://schemas.microsoft.com/office/drawing/2014/main" id="{66F09A45-E0EF-4159-B5E8-9ACFDBAFC2A4}"/>
              </a:ext>
            </a:extLst>
          </p:cNvPr>
          <p:cNvPicPr>
            <a:picLocks noChangeAspect="1"/>
          </p:cNvPicPr>
          <p:nvPr/>
        </p:nvPicPr>
        <p:blipFill rotWithShape="1">
          <a:blip r:embed="rId3">
            <a:alphaModFix amt="5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D4727F25-1A2D-4001-9D79-2CDA7BD3AF16}"/>
              </a:ext>
            </a:extLst>
          </p:cNvPr>
          <p:cNvSpPr>
            <a:spLocks noGrp="1"/>
          </p:cNvSpPr>
          <p:nvPr>
            <p:ph type="title"/>
          </p:nvPr>
        </p:nvSpPr>
        <p:spPr>
          <a:xfrm>
            <a:off x="838200" y="963877"/>
            <a:ext cx="3494362" cy="4930246"/>
          </a:xfrm>
        </p:spPr>
        <p:txBody>
          <a:bodyPr>
            <a:normAutofit/>
          </a:bodyPr>
          <a:lstStyle/>
          <a:p>
            <a:pPr algn="r"/>
            <a:r>
              <a:rPr lang="en-US">
                <a:solidFill>
                  <a:schemeClr val="bg1"/>
                </a:solidFill>
                <a:cs typeface="Calibri Light"/>
              </a:rPr>
              <a:t>Lessons Learned</a:t>
            </a:r>
            <a:endParaRPr lang="en-US">
              <a:solidFill>
                <a:schemeClr val="bg1"/>
              </a:solidFill>
            </a:endParaRPr>
          </a:p>
        </p:txBody>
      </p:sp>
      <p:sp>
        <p:nvSpPr>
          <p:cNvPr id="13"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242AEA1-5B6B-4801-A9DE-E1505A0C2DA1}"/>
              </a:ext>
            </a:extLst>
          </p:cNvPr>
          <p:cNvSpPr>
            <a:spLocks noGrp="1"/>
          </p:cNvSpPr>
          <p:nvPr>
            <p:ph idx="1"/>
          </p:nvPr>
        </p:nvSpPr>
        <p:spPr>
          <a:xfrm>
            <a:off x="4976031" y="963877"/>
            <a:ext cx="6377769" cy="4930246"/>
          </a:xfrm>
        </p:spPr>
        <p:txBody>
          <a:bodyPr vert="horz" lIns="91440" tIns="45720" rIns="91440" bIns="45720" rtlCol="0" anchor="ctr">
            <a:normAutofit/>
          </a:bodyPr>
          <a:lstStyle/>
          <a:p>
            <a:r>
              <a:rPr lang="en-US" sz="2400">
                <a:solidFill>
                  <a:schemeClr val="bg1"/>
                </a:solidFill>
                <a:cs typeface="Calibri"/>
              </a:rPr>
              <a:t>When you're ahead of risks, try to keep it that way (mitigate risks)</a:t>
            </a:r>
          </a:p>
          <a:p>
            <a:r>
              <a:rPr lang="en-US" sz="2400">
                <a:solidFill>
                  <a:schemeClr val="bg1"/>
                </a:solidFill>
                <a:cs typeface="Calibri"/>
              </a:rPr>
              <a:t>Operational IT in the Pentagon is lacking funds, credibility, resources</a:t>
            </a:r>
          </a:p>
          <a:p>
            <a:r>
              <a:rPr lang="en-US" sz="2400">
                <a:solidFill>
                  <a:schemeClr val="bg1"/>
                </a:solidFill>
                <a:cs typeface="Calibri"/>
              </a:rPr>
              <a:t>AI is being used for weaponization</a:t>
            </a:r>
          </a:p>
          <a:p>
            <a:pPr lvl="1"/>
            <a:r>
              <a:rPr lang="en-US">
                <a:solidFill>
                  <a:schemeClr val="bg1"/>
                </a:solidFill>
                <a:cs typeface="Calibri"/>
              </a:rPr>
              <a:t>Potential cybersecurity breaches</a:t>
            </a:r>
          </a:p>
          <a:p>
            <a:r>
              <a:rPr lang="en-US" sz="2400">
                <a:solidFill>
                  <a:schemeClr val="bg1"/>
                </a:solidFill>
                <a:cs typeface="Calibri"/>
              </a:rPr>
              <a:t>Time required to recover is a huge threat – must act now</a:t>
            </a:r>
          </a:p>
          <a:p>
            <a:r>
              <a:rPr lang="en-US" sz="2400">
                <a:solidFill>
                  <a:schemeClr val="bg1"/>
                </a:solidFill>
                <a:cs typeface="Calibri"/>
              </a:rPr>
              <a:t>Country cyber-attacks may be sooner than we expected</a:t>
            </a:r>
          </a:p>
          <a:p>
            <a:endParaRPr lang="en-US" sz="2400">
              <a:solidFill>
                <a:schemeClr val="bg1"/>
              </a:solidFill>
              <a:cs typeface="Calibri"/>
            </a:endParaRPr>
          </a:p>
          <a:p>
            <a:endParaRPr lang="en-US" sz="2400">
              <a:solidFill>
                <a:schemeClr val="bg1"/>
              </a:solidFill>
              <a:cs typeface="Calibri"/>
            </a:endParaRPr>
          </a:p>
        </p:txBody>
      </p:sp>
    </p:spTree>
    <p:extLst>
      <p:ext uri="{BB962C8B-B14F-4D97-AF65-F5344CB8AC3E}">
        <p14:creationId xmlns:p14="http://schemas.microsoft.com/office/powerpoint/2010/main" val="1522382970"/>
      </p:ext>
    </p:extLst>
  </p:cSld>
  <p:clrMapOvr>
    <a:masterClrMapping/>
  </p:clrMapOvr>
  <p:transition spd="slow">
    <p:wip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Slides>
  <Notes>3</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US has already lost AI fight to China, says ex-Pentagon software chief</vt:lpstr>
      <vt:lpstr>Summary of article</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180</cp:revision>
  <dcterms:created xsi:type="dcterms:W3CDTF">2021-10-18T01:58:58Z</dcterms:created>
  <dcterms:modified xsi:type="dcterms:W3CDTF">2021-10-18T07:14:59Z</dcterms:modified>
</cp:coreProperties>
</file>

<file path=docProps/thumbnail.jpeg>
</file>